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02" r:id="rId2"/>
    <p:sldId id="288" r:id="rId3"/>
    <p:sldId id="267" r:id="rId4"/>
    <p:sldId id="274" r:id="rId5"/>
    <p:sldId id="273" r:id="rId6"/>
    <p:sldId id="275" r:id="rId7"/>
    <p:sldId id="289" r:id="rId8"/>
    <p:sldId id="292" r:id="rId9"/>
    <p:sldId id="283" r:id="rId10"/>
    <p:sldId id="284" r:id="rId11"/>
    <p:sldId id="291" r:id="rId12"/>
    <p:sldId id="270" r:id="rId13"/>
    <p:sldId id="271" r:id="rId14"/>
    <p:sldId id="272" r:id="rId15"/>
    <p:sldId id="256" r:id="rId16"/>
    <p:sldId id="293" r:id="rId17"/>
    <p:sldId id="294" r:id="rId18"/>
    <p:sldId id="276" r:id="rId19"/>
    <p:sldId id="261" r:id="rId20"/>
    <p:sldId id="257" r:id="rId21"/>
    <p:sldId id="290" r:id="rId22"/>
    <p:sldId id="277" r:id="rId23"/>
    <p:sldId id="278" r:id="rId24"/>
    <p:sldId id="279" r:id="rId25"/>
    <p:sldId id="295" r:id="rId26"/>
    <p:sldId id="264" r:id="rId27"/>
    <p:sldId id="280" r:id="rId28"/>
    <p:sldId id="263" r:id="rId29"/>
    <p:sldId id="297" r:id="rId30"/>
    <p:sldId id="296" r:id="rId31"/>
    <p:sldId id="265" r:id="rId32"/>
    <p:sldId id="281" r:id="rId33"/>
    <p:sldId id="298" r:id="rId34"/>
    <p:sldId id="260" r:id="rId35"/>
    <p:sldId id="282" r:id="rId36"/>
    <p:sldId id="259" r:id="rId37"/>
    <p:sldId id="299" r:id="rId38"/>
    <p:sldId id="301" r:id="rId39"/>
    <p:sldId id="285" r:id="rId40"/>
    <p:sldId id="287" r:id="rId41"/>
    <p:sldId id="286" r:id="rId42"/>
    <p:sldId id="300" r:id="rId4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0033CC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F476ACD8-4AA4-4CCA-AB40-E753B47A8F8C}" type="datetimeFigureOut">
              <a:rPr lang="en-US"/>
              <a:pPr>
                <a:defRPr/>
              </a:pPr>
              <a:t>1/8/2009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F101E14B-D34E-48E0-AAD1-1439C2C1D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8EC7A262-46D7-4A72-8E7B-274D7026A884}" type="datetimeFigureOut">
              <a:rPr lang="en-US"/>
              <a:pPr>
                <a:defRPr/>
              </a:pPr>
              <a:t>1/8/2009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42D51649-188A-4857-9E17-44FAE7857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3614C3-22B6-42EA-B4E2-C5C5DA15D26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B15FB-CE8C-4B73-986D-CB0DAD219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7D44D-AB4A-4B3E-B2A0-CA0651C67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65840-B1B6-43DF-921A-26DB717AD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79836-3DB3-4F51-9ADD-0D2E27785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7C6E0-1B5F-4ADF-877E-1906D3ADB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7BEA0-3E36-4E1F-B80D-B9733994A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171DC-7678-4C21-9089-5E0F827A2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E4B4F-8674-4C4B-B8D9-7AA96C40F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4CD18-9155-4711-B36A-700C8EEA1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B32E3-4E26-44FF-A44B-1C73AA998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AD1BD-4DBF-4177-A174-398F8C810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E7FC810-A72A-40FA-8883-8E51A71AA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Bio&amp; 242, Human A&amp;P 2:</a:t>
            </a:r>
            <a:br>
              <a:rPr lang="en-US" b="1" smtClean="0">
                <a:solidFill>
                  <a:schemeClr val="tx1"/>
                </a:solidFill>
              </a:rPr>
            </a:br>
            <a:r>
              <a:rPr lang="en-US" b="1" smtClean="0">
                <a:solidFill>
                  <a:schemeClr val="tx1"/>
                </a:solidFill>
              </a:rPr>
              <a:t>Unit 1/Lab 2 and 4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05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noFill/>
        </p:spPr>
        <p:txBody>
          <a:bodyPr/>
          <a:lstStyle/>
          <a:p>
            <a:fld id="{1A0723C7-4D9C-4CC1-A827-27DED4C099F9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2052" name="Picture 3" descr="C:\Documents and Settings\GaryB\Local Settings\Temporary Internet Files\Content.IE5\7Q2JZOWU\MCj029259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559050"/>
            <a:ext cx="2286000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:\A&amp;P 243 presentations\Digestvie System\Pic1-2J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AutoShape 3"/>
          <p:cNvSpPr>
            <a:spLocks noChangeArrowheads="1"/>
          </p:cNvSpPr>
          <p:nvPr/>
        </p:nvSpPr>
        <p:spPr bwMode="auto">
          <a:xfrm flipV="1">
            <a:off x="4419600" y="34290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 flipV="1">
            <a:off x="4648200" y="18288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410200" y="17526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105400" y="33528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28600" y="152400"/>
            <a:ext cx="23971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Organ or Organs? 400X</a:t>
            </a:r>
          </a:p>
        </p:txBody>
      </p:sp>
      <p:sp>
        <p:nvSpPr>
          <p:cNvPr id="11272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375339-5830-49B9-8350-36ACAA7515B7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096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Slides 9-10 Esophageal-Gastric Junction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23622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b="1" smtClean="0"/>
              <a:t>Slide # 9</a:t>
            </a:r>
          </a:p>
          <a:p>
            <a:pPr marL="990600" lvl="1" indent="-533400">
              <a:buFontTx/>
              <a:buAutoNum type="arabicPeriod"/>
            </a:pPr>
            <a:r>
              <a:rPr lang="en-US" sz="2000" b="1" smtClean="0"/>
              <a:t>Junction where epithelia changes from nonkeratinized stratified squamous to simple columnar.</a:t>
            </a:r>
          </a:p>
          <a:p>
            <a:pPr marL="990600" lvl="1" indent="-533400">
              <a:buFontTx/>
              <a:buAutoNum type="arabicPeriod"/>
            </a:pPr>
            <a:r>
              <a:rPr lang="en-US" sz="2000" b="1" smtClean="0"/>
              <a:t>Simple columnar</a:t>
            </a:r>
          </a:p>
          <a:p>
            <a:pPr marL="990600" lvl="1" indent="-533400">
              <a:buFontTx/>
              <a:buAutoNum type="arabicPeriod"/>
            </a:pPr>
            <a:r>
              <a:rPr lang="en-US" sz="2000" b="1" smtClean="0"/>
              <a:t>Nonkeratinized stratified squamous</a:t>
            </a:r>
          </a:p>
          <a:p>
            <a:pPr marL="990600" lvl="1" indent="-533400">
              <a:buFontTx/>
              <a:buAutoNum type="arabicPeriod"/>
            </a:pPr>
            <a:r>
              <a:rPr lang="en-US" sz="2000" b="1" smtClean="0"/>
              <a:t>Lumen</a:t>
            </a:r>
          </a:p>
          <a:p>
            <a:pPr marL="990600" lvl="1" indent="-533400">
              <a:buFontTx/>
              <a:buAutoNum type="arabicPeriod"/>
            </a:pPr>
            <a:endParaRPr lang="en-US" sz="2000" b="1" smtClean="0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685800" y="3810000"/>
            <a:ext cx="7696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b="1"/>
              <a:t>Slide # 10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Simple columnar lining a gastric pit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Junction where epithelia changes from nonkeratinized 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000" b="1"/>
              <a:t>	stratified squamous to simple columnar</a:t>
            </a:r>
          </a:p>
          <a:p>
            <a:pPr marL="914400" lvl="1" indent="-457200">
              <a:spcBef>
                <a:spcPct val="20000"/>
              </a:spcBef>
            </a:pPr>
            <a:endParaRPr lang="en-US" sz="2000" b="1"/>
          </a:p>
          <a:p>
            <a:pPr marL="457200" indent="-457200"/>
            <a:endParaRPr lang="en-US"/>
          </a:p>
        </p:txBody>
      </p:sp>
      <p:sp>
        <p:nvSpPr>
          <p:cNvPr id="1229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0EC0A7-FB1C-4591-8043-383542F3DBC1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L:\A&amp;P 243 presentations\Digestvie System\PicRug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04800" y="381000"/>
            <a:ext cx="23145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Fold and organ?  40X</a:t>
            </a:r>
          </a:p>
        </p:txBody>
      </p:sp>
      <p:sp>
        <p:nvSpPr>
          <p:cNvPr id="13316" name="AutoShape 6"/>
          <p:cNvSpPr>
            <a:spLocks/>
          </p:cNvSpPr>
          <p:nvPr/>
        </p:nvSpPr>
        <p:spPr bwMode="auto">
          <a:xfrm>
            <a:off x="4343400" y="304800"/>
            <a:ext cx="152400" cy="1004888"/>
          </a:xfrm>
          <a:prstGeom prst="leftBrace">
            <a:avLst>
              <a:gd name="adj1" fmla="val 54948"/>
              <a:gd name="adj2" fmla="val 50000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4017963" y="671513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</a:t>
            </a:r>
          </a:p>
        </p:txBody>
      </p:sp>
      <p:sp>
        <p:nvSpPr>
          <p:cNvPr id="1331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690716-EE80-4787-8BD9-05C2001E0193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 1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AutoShape 3"/>
          <p:cNvSpPr>
            <a:spLocks noChangeArrowheads="1"/>
          </p:cNvSpPr>
          <p:nvPr/>
        </p:nvSpPr>
        <p:spPr bwMode="auto">
          <a:xfrm flipV="1">
            <a:off x="3810000" y="16002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flipV="1">
            <a:off x="4114800" y="32004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 flipV="1">
            <a:off x="4114800" y="46482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 flipV="1">
            <a:off x="3276600" y="61722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 flipV="1">
            <a:off x="5410200" y="15240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 flipV="1">
            <a:off x="7467600" y="43434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4800600" y="45720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5</a:t>
            </a:r>
          </a:p>
        </p:txBody>
      </p:sp>
      <p:sp>
        <p:nvSpPr>
          <p:cNvPr id="14346" name="Text Box 11"/>
          <p:cNvSpPr txBox="1">
            <a:spLocks noChangeArrowheads="1"/>
          </p:cNvSpPr>
          <p:nvPr/>
        </p:nvSpPr>
        <p:spPr bwMode="auto">
          <a:xfrm>
            <a:off x="4800600" y="31242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4</a:t>
            </a:r>
          </a:p>
        </p:txBody>
      </p:sp>
      <p:sp>
        <p:nvSpPr>
          <p:cNvPr id="14347" name="Text Box 12"/>
          <p:cNvSpPr txBox="1">
            <a:spLocks noChangeArrowheads="1"/>
          </p:cNvSpPr>
          <p:nvPr/>
        </p:nvSpPr>
        <p:spPr bwMode="auto">
          <a:xfrm>
            <a:off x="8153400" y="42672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3</a:t>
            </a:r>
          </a:p>
        </p:txBody>
      </p:sp>
      <p:sp>
        <p:nvSpPr>
          <p:cNvPr id="14348" name="Text Box 13"/>
          <p:cNvSpPr txBox="1">
            <a:spLocks noChangeArrowheads="1"/>
          </p:cNvSpPr>
          <p:nvPr/>
        </p:nvSpPr>
        <p:spPr bwMode="auto">
          <a:xfrm>
            <a:off x="4495800" y="15240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</a:t>
            </a:r>
          </a:p>
        </p:txBody>
      </p:sp>
      <p:sp>
        <p:nvSpPr>
          <p:cNvPr id="14349" name="Text Box 14"/>
          <p:cNvSpPr txBox="1">
            <a:spLocks noChangeArrowheads="1"/>
          </p:cNvSpPr>
          <p:nvPr/>
        </p:nvSpPr>
        <p:spPr bwMode="auto">
          <a:xfrm>
            <a:off x="6096000" y="14478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</a:t>
            </a:r>
          </a:p>
        </p:txBody>
      </p:sp>
      <p:sp>
        <p:nvSpPr>
          <p:cNvPr id="14350" name="Text Box 15"/>
          <p:cNvSpPr txBox="1">
            <a:spLocks noChangeArrowheads="1"/>
          </p:cNvSpPr>
          <p:nvPr/>
        </p:nvSpPr>
        <p:spPr bwMode="auto">
          <a:xfrm>
            <a:off x="4038600" y="60960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6</a:t>
            </a:r>
          </a:p>
        </p:txBody>
      </p:sp>
      <p:sp>
        <p:nvSpPr>
          <p:cNvPr id="14351" name="Text Box 17"/>
          <p:cNvSpPr txBox="1">
            <a:spLocks noChangeArrowheads="1"/>
          </p:cNvSpPr>
          <p:nvPr/>
        </p:nvSpPr>
        <p:spPr bwMode="auto">
          <a:xfrm>
            <a:off x="304800" y="228600"/>
            <a:ext cx="16224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 Organ?  100X</a:t>
            </a:r>
          </a:p>
        </p:txBody>
      </p:sp>
      <p:sp>
        <p:nvSpPr>
          <p:cNvPr id="14352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11BB61-11B2-4B96-B8BF-E12D40F9A337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c1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343400" y="38100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4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086600" y="14478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3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239000" y="9144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934200" y="5334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</a:t>
            </a: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 flipV="1">
            <a:off x="3657600" y="38862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 flipV="1">
            <a:off x="6400800" y="15240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 flipV="1">
            <a:off x="6553200" y="9906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 flipV="1">
            <a:off x="1143000" y="54102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 flipV="1">
            <a:off x="6248400" y="6858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905000" y="53340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5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04800" y="381000"/>
            <a:ext cx="16224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 Organ?  400X</a:t>
            </a:r>
          </a:p>
        </p:txBody>
      </p:sp>
      <p:sp>
        <p:nvSpPr>
          <p:cNvPr id="15374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7B6906-578E-49AC-81E1-92CC010AA504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to10h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9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AutoShape 5"/>
          <p:cNvSpPr>
            <a:spLocks noChangeArrowheads="1"/>
          </p:cNvSpPr>
          <p:nvPr/>
        </p:nvSpPr>
        <p:spPr bwMode="auto">
          <a:xfrm>
            <a:off x="6248400" y="48006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6858000" y="47244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</a:t>
            </a:r>
          </a:p>
        </p:txBody>
      </p:sp>
      <p:sp>
        <p:nvSpPr>
          <p:cNvPr id="16389" name="AutoShape 7"/>
          <p:cNvSpPr>
            <a:spLocks/>
          </p:cNvSpPr>
          <p:nvPr/>
        </p:nvSpPr>
        <p:spPr bwMode="auto">
          <a:xfrm rot="5339967">
            <a:off x="6811963" y="3322637"/>
            <a:ext cx="152400" cy="1279525"/>
          </a:xfrm>
          <a:prstGeom prst="leftBrace">
            <a:avLst>
              <a:gd name="adj1" fmla="val 69965"/>
              <a:gd name="adj2" fmla="val 50000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b="1"/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6781800" y="32210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6705600" y="34290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3</a:t>
            </a:r>
          </a:p>
        </p:txBody>
      </p:sp>
      <p:sp>
        <p:nvSpPr>
          <p:cNvPr id="16392" name="AutoShape 11"/>
          <p:cNvSpPr>
            <a:spLocks noChangeArrowheads="1"/>
          </p:cNvSpPr>
          <p:nvPr/>
        </p:nvSpPr>
        <p:spPr bwMode="auto">
          <a:xfrm>
            <a:off x="5791200" y="22860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AutoShape 12"/>
          <p:cNvSpPr>
            <a:spLocks noChangeArrowheads="1"/>
          </p:cNvSpPr>
          <p:nvPr/>
        </p:nvSpPr>
        <p:spPr bwMode="auto">
          <a:xfrm rot="5173583">
            <a:off x="3685382" y="5534818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AutoShape 13"/>
          <p:cNvSpPr>
            <a:spLocks noChangeArrowheads="1"/>
          </p:cNvSpPr>
          <p:nvPr/>
        </p:nvSpPr>
        <p:spPr bwMode="auto">
          <a:xfrm rot="5335603">
            <a:off x="1932782" y="5382418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AutoShape 14"/>
          <p:cNvSpPr>
            <a:spLocks noChangeArrowheads="1"/>
          </p:cNvSpPr>
          <p:nvPr/>
        </p:nvSpPr>
        <p:spPr bwMode="auto">
          <a:xfrm>
            <a:off x="6096000" y="54864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Text Box 16"/>
          <p:cNvSpPr txBox="1">
            <a:spLocks noChangeArrowheads="1"/>
          </p:cNvSpPr>
          <p:nvPr/>
        </p:nvSpPr>
        <p:spPr bwMode="auto">
          <a:xfrm>
            <a:off x="3810000" y="59436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6</a:t>
            </a:r>
          </a:p>
        </p:txBody>
      </p:sp>
      <p:sp>
        <p:nvSpPr>
          <p:cNvPr id="16397" name="Text Box 17"/>
          <p:cNvSpPr txBox="1">
            <a:spLocks noChangeArrowheads="1"/>
          </p:cNvSpPr>
          <p:nvPr/>
        </p:nvSpPr>
        <p:spPr bwMode="auto">
          <a:xfrm>
            <a:off x="2057400" y="57150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5</a:t>
            </a:r>
          </a:p>
        </p:txBody>
      </p:sp>
      <p:sp>
        <p:nvSpPr>
          <p:cNvPr id="16398" name="Text Box 18"/>
          <p:cNvSpPr txBox="1">
            <a:spLocks noChangeArrowheads="1"/>
          </p:cNvSpPr>
          <p:nvPr/>
        </p:nvSpPr>
        <p:spPr bwMode="auto">
          <a:xfrm>
            <a:off x="6705600" y="54102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4</a:t>
            </a:r>
          </a:p>
        </p:txBody>
      </p:sp>
      <p:sp>
        <p:nvSpPr>
          <p:cNvPr id="16399" name="Text Box 19"/>
          <p:cNvSpPr txBox="1">
            <a:spLocks noChangeArrowheads="1"/>
          </p:cNvSpPr>
          <p:nvPr/>
        </p:nvSpPr>
        <p:spPr bwMode="auto">
          <a:xfrm>
            <a:off x="6400800" y="22098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</a:t>
            </a:r>
          </a:p>
        </p:txBody>
      </p:sp>
      <p:sp>
        <p:nvSpPr>
          <p:cNvPr id="16400" name="AutoShape 20"/>
          <p:cNvSpPr>
            <a:spLocks noChangeArrowheads="1"/>
          </p:cNvSpPr>
          <p:nvPr/>
        </p:nvSpPr>
        <p:spPr bwMode="auto">
          <a:xfrm rot="10760321">
            <a:off x="7848600" y="12192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AutoShape 21"/>
          <p:cNvSpPr>
            <a:spLocks noChangeArrowheads="1"/>
          </p:cNvSpPr>
          <p:nvPr/>
        </p:nvSpPr>
        <p:spPr bwMode="auto">
          <a:xfrm rot="-10591716">
            <a:off x="7467600" y="18288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AutoShape 22"/>
          <p:cNvSpPr>
            <a:spLocks noChangeArrowheads="1"/>
          </p:cNvSpPr>
          <p:nvPr/>
        </p:nvSpPr>
        <p:spPr bwMode="auto">
          <a:xfrm>
            <a:off x="7696200" y="31242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Text Box 23"/>
          <p:cNvSpPr txBox="1">
            <a:spLocks noChangeArrowheads="1"/>
          </p:cNvSpPr>
          <p:nvPr/>
        </p:nvSpPr>
        <p:spPr bwMode="auto">
          <a:xfrm>
            <a:off x="7391400" y="11430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9</a:t>
            </a:r>
          </a:p>
        </p:txBody>
      </p:sp>
      <p:sp>
        <p:nvSpPr>
          <p:cNvPr id="16404" name="Text Box 24"/>
          <p:cNvSpPr txBox="1">
            <a:spLocks noChangeArrowheads="1"/>
          </p:cNvSpPr>
          <p:nvPr/>
        </p:nvSpPr>
        <p:spPr bwMode="auto">
          <a:xfrm>
            <a:off x="7010400" y="17526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8</a:t>
            </a:r>
          </a:p>
        </p:txBody>
      </p:sp>
      <p:sp>
        <p:nvSpPr>
          <p:cNvPr id="16405" name="Text Box 25"/>
          <p:cNvSpPr txBox="1">
            <a:spLocks noChangeArrowheads="1"/>
          </p:cNvSpPr>
          <p:nvPr/>
        </p:nvSpPr>
        <p:spPr bwMode="auto">
          <a:xfrm>
            <a:off x="8305800" y="30480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7</a:t>
            </a:r>
          </a:p>
        </p:txBody>
      </p:sp>
      <p:sp>
        <p:nvSpPr>
          <p:cNvPr id="16406" name="Text Box 26"/>
          <p:cNvSpPr txBox="1">
            <a:spLocks noChangeArrowheads="1"/>
          </p:cNvSpPr>
          <p:nvPr/>
        </p:nvSpPr>
        <p:spPr bwMode="auto">
          <a:xfrm>
            <a:off x="304800" y="381000"/>
            <a:ext cx="16224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 Organ?  400X</a:t>
            </a:r>
          </a:p>
        </p:txBody>
      </p:sp>
      <p:sp>
        <p:nvSpPr>
          <p:cNvPr id="16407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7F67B5-28AA-451F-A5C2-EE8D9D50588D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Slides 12-15 Stomach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772400" cy="15240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b="1" smtClean="0"/>
              <a:t>Slide # 12							</a:t>
            </a:r>
          </a:p>
          <a:p>
            <a:pPr marL="990600" lvl="1" indent="-533400">
              <a:buFontTx/>
              <a:buNone/>
            </a:pPr>
            <a:r>
              <a:rPr lang="en-US" sz="2000" b="1" smtClean="0"/>
              <a:t>Large fold is a Rugae</a:t>
            </a:r>
          </a:p>
          <a:p>
            <a:pPr marL="990600" lvl="1" indent="-533400">
              <a:buFontTx/>
              <a:buChar char="•"/>
            </a:pPr>
            <a:r>
              <a:rPr lang="en-US" sz="2000" b="1" smtClean="0"/>
              <a:t>Gastric Mucosa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22325" y="4384675"/>
            <a:ext cx="374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38200" y="2590800"/>
            <a:ext cx="74993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b="1"/>
              <a:t>Slide # 13							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Simple columnar lining a gastric pit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Muscularis Mucosae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Lamina Propria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Oblique smooth muscle layer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Circular smooth muscle layer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Longitudinal smooth muscle layer</a:t>
            </a:r>
          </a:p>
          <a:p>
            <a:pPr marL="457200" indent="-457200"/>
            <a:endParaRPr lang="en-US"/>
          </a:p>
        </p:txBody>
      </p:sp>
      <p:sp>
        <p:nvSpPr>
          <p:cNvPr id="1741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D396DD-71C3-4DED-B7B7-67A94EE01E79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Slides 12-15 Stomach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838200"/>
            <a:ext cx="7772400" cy="23622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000" b="1" smtClean="0"/>
              <a:t>Slide # 14							</a:t>
            </a:r>
            <a:endParaRPr lang="en-US" sz="2400" b="1" smtClean="0"/>
          </a:p>
          <a:p>
            <a:pPr marL="990600" lvl="1" indent="-533400">
              <a:buFontTx/>
              <a:buAutoNum type="arabicPeriod"/>
            </a:pPr>
            <a:r>
              <a:rPr lang="en-US" sz="2000" b="1" smtClean="0"/>
              <a:t>Muscularis Mucosae</a:t>
            </a:r>
          </a:p>
          <a:p>
            <a:pPr marL="990600" lvl="1" indent="-533400">
              <a:buFontTx/>
              <a:buAutoNum type="arabicPeriod"/>
            </a:pPr>
            <a:r>
              <a:rPr lang="en-US" sz="2000" b="1" smtClean="0"/>
              <a:t>Submucosa</a:t>
            </a:r>
          </a:p>
          <a:p>
            <a:pPr marL="990600" lvl="1" indent="-533400">
              <a:buFontTx/>
              <a:buAutoNum type="arabicPeriod"/>
            </a:pPr>
            <a:r>
              <a:rPr lang="en-US" sz="2000" b="1" smtClean="0"/>
              <a:t>Oblique smooth muscle layer</a:t>
            </a:r>
          </a:p>
          <a:p>
            <a:pPr marL="990600" lvl="1" indent="-533400">
              <a:buFontTx/>
              <a:buAutoNum type="arabicPeriod"/>
            </a:pPr>
            <a:r>
              <a:rPr lang="en-US" sz="2000" b="1" smtClean="0"/>
              <a:t>Circular smooth muscle layer</a:t>
            </a:r>
          </a:p>
          <a:p>
            <a:pPr marL="990600" lvl="1" indent="-533400">
              <a:buFontTx/>
              <a:buAutoNum type="arabicPeriod"/>
            </a:pPr>
            <a:r>
              <a:rPr lang="en-US" sz="2000" b="1" smtClean="0"/>
              <a:t>Longitudinal smooth muscle layer</a:t>
            </a:r>
          </a:p>
          <a:p>
            <a:pPr marL="990600" lvl="1" indent="-533400">
              <a:buFontTx/>
              <a:buNone/>
            </a:pPr>
            <a:endParaRPr lang="en-US" sz="2000" b="1" smtClean="0"/>
          </a:p>
          <a:p>
            <a:pPr marL="990600" lvl="1" indent="-533400">
              <a:buFontTx/>
              <a:buAutoNum type="arabicPeriod"/>
            </a:pPr>
            <a:endParaRPr lang="en-US" sz="2000" b="1" smtClean="0"/>
          </a:p>
          <a:p>
            <a:pPr marL="990600" lvl="1" indent="-533400">
              <a:buFontTx/>
              <a:buAutoNum type="arabicPeriod"/>
            </a:pPr>
            <a:endParaRPr lang="en-US" sz="2000" b="1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22325" y="4384675"/>
            <a:ext cx="374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62000" y="3114675"/>
            <a:ext cx="74993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000" b="1"/>
              <a:t>Slide # 15							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Muscularis Mucosae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G-cells at the bottom of a gastric pit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Submucosa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Lamina Propria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Parietal cells in a gastric pit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Chief cells in a gastric pit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Oblique smooth muscle layer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Circular smooth muscle layer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Longitudinal smooth muscle layer</a:t>
            </a:r>
          </a:p>
        </p:txBody>
      </p:sp>
      <p:sp>
        <p:nvSpPr>
          <p:cNvPr id="1843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4F48AA-A93A-4DAF-A2A5-22C600720B38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Picli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15081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 Organ?  40X</a:t>
            </a:r>
          </a:p>
        </p:txBody>
      </p:sp>
      <p:sp>
        <p:nvSpPr>
          <p:cNvPr id="19460" name="AutoShape 5"/>
          <p:cNvSpPr>
            <a:spLocks noChangeArrowheads="1"/>
          </p:cNvSpPr>
          <p:nvPr/>
        </p:nvSpPr>
        <p:spPr bwMode="auto">
          <a:xfrm>
            <a:off x="7010400" y="32004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AutoShape 6"/>
          <p:cNvSpPr>
            <a:spLocks noChangeArrowheads="1"/>
          </p:cNvSpPr>
          <p:nvPr/>
        </p:nvSpPr>
        <p:spPr bwMode="auto">
          <a:xfrm>
            <a:off x="3124200" y="52578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AutoShape 7"/>
          <p:cNvSpPr>
            <a:spLocks noChangeArrowheads="1"/>
          </p:cNvSpPr>
          <p:nvPr/>
        </p:nvSpPr>
        <p:spPr bwMode="auto">
          <a:xfrm rot="-10591716">
            <a:off x="7543800" y="46482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3733800" y="51816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</a:t>
            </a:r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7162800" y="45720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</a:t>
            </a:r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7620000" y="31242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</a:t>
            </a:r>
          </a:p>
        </p:txBody>
      </p:sp>
      <p:sp>
        <p:nvSpPr>
          <p:cNvPr id="19466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62636A-FEF2-48D0-9326-B641A559383D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liv11h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8763"/>
            <a:ext cx="9144000" cy="730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16224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 Organ?  400X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3886200" y="35814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4800600" y="14478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6172200" y="40386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495800" y="35052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486400" y="13716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781800" y="39624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3</a:t>
            </a:r>
          </a:p>
        </p:txBody>
      </p:sp>
      <p:sp>
        <p:nvSpPr>
          <p:cNvPr id="20490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1CB447-9381-4D23-A44D-2FABBEAC48C5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Histology Slides for the GI Tract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pPr marL="609600" indent="-609600"/>
            <a:r>
              <a:rPr lang="en-US" sz="2800" b="1" smtClean="0"/>
              <a:t>Slides are presented in order of magnification</a:t>
            </a:r>
          </a:p>
          <a:p>
            <a:pPr marL="609600" indent="-609600"/>
            <a:r>
              <a:rPr lang="en-US" sz="2800" b="1" smtClean="0"/>
              <a:t>As you view the following slides make sure you can accomplish these goals:</a:t>
            </a:r>
          </a:p>
          <a:p>
            <a:pPr marL="609600" indent="-609600">
              <a:buFontTx/>
              <a:buAutoNum type="arabicPeriod"/>
            </a:pPr>
            <a:r>
              <a:rPr lang="en-US" sz="2800" b="1" smtClean="0"/>
              <a:t>Can you identify the organ from which the tissue sample was taken?</a:t>
            </a:r>
          </a:p>
          <a:p>
            <a:pPr marL="609600" indent="-609600">
              <a:buFontTx/>
              <a:buAutoNum type="arabicPeriod"/>
            </a:pPr>
            <a:r>
              <a:rPr lang="en-US" sz="2800" b="1" smtClean="0"/>
              <a:t>Can you identify the specific structures or layers indicated by the numbered arrows or brackets?</a:t>
            </a:r>
          </a:p>
          <a:p>
            <a:pPr marL="609600" indent="-609600"/>
            <a:r>
              <a:rPr lang="en-US" sz="2800" b="1" smtClean="0"/>
              <a:t>At the end of a sequence you will find the answers to the above for each organ.</a:t>
            </a:r>
          </a:p>
          <a:p>
            <a:pPr marL="609600" indent="-609600">
              <a:buFontTx/>
              <a:buNone/>
            </a:pPr>
            <a:endParaRPr lang="en-US" sz="2800" b="1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noFill/>
        </p:spPr>
        <p:txBody>
          <a:bodyPr/>
          <a:lstStyle/>
          <a:p>
            <a:fld id="{A1F2D630-00B4-4E4E-908D-D3988BA546C8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iv10h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631825"/>
            <a:ext cx="9372600" cy="748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16224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 Organ?  400X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6248400" y="37338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3657600" y="14478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3657600" y="24384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343400" y="13716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267200" y="23622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3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934200" y="36576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</a:t>
            </a:r>
          </a:p>
        </p:txBody>
      </p:sp>
      <p:sp>
        <p:nvSpPr>
          <p:cNvPr id="21514" name="AutoShape 10"/>
          <p:cNvSpPr>
            <a:spLocks/>
          </p:cNvSpPr>
          <p:nvPr/>
        </p:nvSpPr>
        <p:spPr bwMode="auto">
          <a:xfrm>
            <a:off x="2514600" y="1219200"/>
            <a:ext cx="152400" cy="3382963"/>
          </a:xfrm>
          <a:prstGeom prst="leftBrace">
            <a:avLst>
              <a:gd name="adj1" fmla="val 184983"/>
              <a:gd name="adj2" fmla="val 50000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2057400" y="27432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4</a:t>
            </a:r>
          </a:p>
        </p:txBody>
      </p:sp>
      <p:sp>
        <p:nvSpPr>
          <p:cNvPr id="21516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AADA6E-B36F-4B15-9C77-397B7E345E12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 Slides 18-20 Liver Tissue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772400" cy="12954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b="1" smtClean="0"/>
              <a:t>Slide # 18							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400" b="1" smtClean="0"/>
              <a:t>Central Vein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400" b="1" smtClean="0"/>
              <a:t>Portal triads demonstrating the boundary of the lobule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400" b="1" smtClean="0"/>
              <a:t>	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22325" y="4384675"/>
            <a:ext cx="374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85800" y="2667000"/>
            <a:ext cx="74993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b="1"/>
              <a:t>Slide # 19							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Central Vein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Sinusoids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Hepatocyte</a:t>
            </a:r>
          </a:p>
          <a:p>
            <a:pPr marL="457200" indent="-457200"/>
            <a:endParaRPr lang="en-US"/>
          </a:p>
          <a:p>
            <a:pPr marL="457200" indent="-457200">
              <a:spcBef>
                <a:spcPct val="20000"/>
              </a:spcBef>
            </a:pPr>
            <a:r>
              <a:rPr lang="en-US" b="1"/>
              <a:t>Slide # 20							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Branch of the Hepatic Portal Vein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Bile duct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Branch of the Hepatic Artery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Portal Triad</a:t>
            </a:r>
            <a:endParaRPr lang="en-US"/>
          </a:p>
          <a:p>
            <a:pPr marL="457200" indent="-457200"/>
            <a:endParaRPr lang="en-US"/>
          </a:p>
        </p:txBody>
      </p:sp>
      <p:sp>
        <p:nvSpPr>
          <p:cNvPr id="2253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5E3704-9BEC-4619-A901-279B3D4B8163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ic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15081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 Organ?  40X</a:t>
            </a:r>
          </a:p>
        </p:txBody>
      </p:sp>
      <p:sp>
        <p:nvSpPr>
          <p:cNvPr id="23556" name="AutoShape 5"/>
          <p:cNvSpPr>
            <a:spLocks noChangeArrowheads="1"/>
          </p:cNvSpPr>
          <p:nvPr/>
        </p:nvSpPr>
        <p:spPr bwMode="auto">
          <a:xfrm>
            <a:off x="2590800" y="38862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AutoShape 6"/>
          <p:cNvSpPr>
            <a:spLocks noChangeArrowheads="1"/>
          </p:cNvSpPr>
          <p:nvPr/>
        </p:nvSpPr>
        <p:spPr bwMode="auto">
          <a:xfrm>
            <a:off x="5715000" y="38100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3200400" y="38100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</a:t>
            </a: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6400800" y="37338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</a:t>
            </a:r>
          </a:p>
        </p:txBody>
      </p:sp>
      <p:sp>
        <p:nvSpPr>
          <p:cNvPr id="23560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6FD3F8-8DA5-4386-B9FF-3B23C411E6CD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ic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16224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 Organ?  100X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1905000" y="34290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6477000" y="12192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4800600" y="25146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2514600" y="33528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</a:t>
            </a:r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5410200" y="24384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3</a:t>
            </a:r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7010400" y="11430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</a:t>
            </a:r>
          </a:p>
        </p:txBody>
      </p:sp>
      <p:sp>
        <p:nvSpPr>
          <p:cNvPr id="24586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08F94C-8FA8-405D-A231-38B82B3EB064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4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16224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 Organ?  100X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572000" y="24384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6553200" y="45720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162800" y="44958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181600" y="23622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</a:t>
            </a:r>
          </a:p>
        </p:txBody>
      </p:sp>
      <p:sp>
        <p:nvSpPr>
          <p:cNvPr id="25608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046F27-ABD1-447A-9C80-C316D7BBB7A4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 Slides 22-24  Pancreas Tissue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772400" cy="12954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000" b="1" smtClean="0"/>
              <a:t>Slide # 22							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000" b="1" smtClean="0"/>
              <a:t>Block of acinar cells called an acini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000" b="1" smtClean="0"/>
              <a:t>Pacinian Corpuscle 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000" b="1" smtClean="0"/>
              <a:t>	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22325" y="4384675"/>
            <a:ext cx="374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85800" y="2133600"/>
            <a:ext cx="749935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000" b="1"/>
              <a:t>Slide # 23							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endParaRPr lang="en-US" sz="2000" b="1"/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Block of acinar cells called an acini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Pacinian Corpuscle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Islet of Langerhans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endParaRPr lang="en-US" sz="2000"/>
          </a:p>
          <a:p>
            <a:pPr marL="457200" indent="-457200">
              <a:spcBef>
                <a:spcPct val="20000"/>
              </a:spcBef>
            </a:pPr>
            <a:r>
              <a:rPr lang="en-US" sz="2000" b="1"/>
              <a:t>Slide # 24							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Acinar Cell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Islet of Langerhans</a:t>
            </a:r>
          </a:p>
          <a:p>
            <a:pPr marL="457200" indent="-457200"/>
            <a:endParaRPr lang="en-US" sz="2000"/>
          </a:p>
        </p:txBody>
      </p:sp>
      <p:sp>
        <p:nvSpPr>
          <p:cNvPr id="2663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E41CF3-600D-40A6-9C10-2E6B9F833E5B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jej02h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0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24606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 Organ and folds?  40X</a:t>
            </a: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3962400" y="32766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5181600" y="54864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5257800" y="43434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3657600" y="57150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5562600" y="57150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6705600" y="54864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1828800" y="41148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4267200" y="35814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800600" y="35052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4267200" y="56388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7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2514600" y="40386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4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5867400" y="41910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3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5791200" y="53340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5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6096000" y="57150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8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7315200" y="54102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6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4572000" y="31242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2</a:t>
            </a:r>
          </a:p>
        </p:txBody>
      </p:sp>
      <p:sp>
        <p:nvSpPr>
          <p:cNvPr id="27668" name="AutoShape 20"/>
          <p:cNvSpPr>
            <a:spLocks/>
          </p:cNvSpPr>
          <p:nvPr/>
        </p:nvSpPr>
        <p:spPr bwMode="auto">
          <a:xfrm rot="1694922">
            <a:off x="1981200" y="1447800"/>
            <a:ext cx="152400" cy="3198813"/>
          </a:xfrm>
          <a:prstGeom prst="leftBrace">
            <a:avLst>
              <a:gd name="adj1" fmla="val 174913"/>
              <a:gd name="adj2" fmla="val 50000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1676400" y="28194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9</a:t>
            </a:r>
          </a:p>
        </p:txBody>
      </p:sp>
      <p:sp>
        <p:nvSpPr>
          <p:cNvPr id="27670" name="Slide Number Placeholder 2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7AC666-68BF-4B72-B200-BC783B0FEF4F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ic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16224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 Organ?  100X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6019800" y="41910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6858000" y="9144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5029200" y="23622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AutoShape 7"/>
          <p:cNvSpPr>
            <a:spLocks/>
          </p:cNvSpPr>
          <p:nvPr/>
        </p:nvSpPr>
        <p:spPr bwMode="auto">
          <a:xfrm rot="1694922">
            <a:off x="1219200" y="1676400"/>
            <a:ext cx="152400" cy="3198813"/>
          </a:xfrm>
          <a:prstGeom prst="leftBrace">
            <a:avLst>
              <a:gd name="adj1" fmla="val 174913"/>
              <a:gd name="adj2" fmla="val 50000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3429000" y="25146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6553200" y="40386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4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038600" y="24384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3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638800" y="22860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7467600" y="8382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838200" y="30480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5</a:t>
            </a:r>
          </a:p>
        </p:txBody>
      </p:sp>
      <p:sp>
        <p:nvSpPr>
          <p:cNvPr id="28686" name="AutoShape 14"/>
          <p:cNvSpPr>
            <a:spLocks noChangeArrowheads="1"/>
          </p:cNvSpPr>
          <p:nvPr/>
        </p:nvSpPr>
        <p:spPr bwMode="auto">
          <a:xfrm>
            <a:off x="3886200" y="16002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4495800" y="15240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6</a:t>
            </a:r>
          </a:p>
        </p:txBody>
      </p:sp>
      <p:sp>
        <p:nvSpPr>
          <p:cNvPr id="28688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AB5685-3B64-4E88-9F9D-B1BA8AD5F2CA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mall intestine muco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2776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16224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 Organ?  400X</a:t>
            </a: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6248400" y="20574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6248400" y="63246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4343400" y="52578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5562600" y="16002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AutoShape 9"/>
          <p:cNvSpPr>
            <a:spLocks/>
          </p:cNvSpPr>
          <p:nvPr/>
        </p:nvSpPr>
        <p:spPr bwMode="auto">
          <a:xfrm rot="5339967">
            <a:off x="10088563" y="274637"/>
            <a:ext cx="152400" cy="1279525"/>
          </a:xfrm>
          <a:prstGeom prst="leftBrace">
            <a:avLst>
              <a:gd name="adj1" fmla="val 69965"/>
              <a:gd name="adj2" fmla="val 50000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b="1"/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9982200" y="3810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</a:t>
            </a:r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6858000" y="62484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5</a:t>
            </a:r>
          </a:p>
        </p:txBody>
      </p:sp>
      <p:sp>
        <p:nvSpPr>
          <p:cNvPr id="29707" name="Text Box 12"/>
          <p:cNvSpPr txBox="1">
            <a:spLocks noChangeArrowheads="1"/>
          </p:cNvSpPr>
          <p:nvPr/>
        </p:nvSpPr>
        <p:spPr bwMode="auto">
          <a:xfrm>
            <a:off x="4953000" y="51816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4</a:t>
            </a:r>
          </a:p>
        </p:txBody>
      </p:sp>
      <p:sp>
        <p:nvSpPr>
          <p:cNvPr id="29708" name="Text Box 14"/>
          <p:cNvSpPr txBox="1">
            <a:spLocks noChangeArrowheads="1"/>
          </p:cNvSpPr>
          <p:nvPr/>
        </p:nvSpPr>
        <p:spPr bwMode="auto">
          <a:xfrm>
            <a:off x="6858000" y="19812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3</a:t>
            </a:r>
          </a:p>
        </p:txBody>
      </p:sp>
      <p:sp>
        <p:nvSpPr>
          <p:cNvPr id="29709" name="Text Box 15"/>
          <p:cNvSpPr txBox="1">
            <a:spLocks noChangeArrowheads="1"/>
          </p:cNvSpPr>
          <p:nvPr/>
        </p:nvSpPr>
        <p:spPr bwMode="auto">
          <a:xfrm>
            <a:off x="6172200" y="15240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</a:t>
            </a:r>
          </a:p>
        </p:txBody>
      </p:sp>
      <p:sp>
        <p:nvSpPr>
          <p:cNvPr id="29710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C6CFBA-6CF7-40EF-A34C-EBB2DF9F478D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762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 Slides 26-28  Small Intestine - Duodenum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495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000" b="1" smtClean="0"/>
              <a:t>Slide # 26							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000" b="1" smtClean="0"/>
              <a:t>Villus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000" b="1" smtClean="0"/>
              <a:t>Lamina Propria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000" b="1" smtClean="0"/>
              <a:t>Lacteal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000" b="1" smtClean="0"/>
              <a:t>Crypt of Lieberkuhn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000" b="1" smtClean="0"/>
              <a:t>Submucosa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000" b="1" smtClean="0"/>
              <a:t>Visceral Peritoneum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000" b="1" smtClean="0"/>
              <a:t>Longitudinal smooth muscle layer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000" b="1" smtClean="0"/>
              <a:t>Circular smooth muscle layer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000" b="1" smtClean="0"/>
              <a:t>Plicae Circularis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endParaRPr lang="en-US" sz="2000" b="1" smtClean="0"/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endParaRPr lang="en-US" sz="2000" b="1" smtClean="0"/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000" b="1" smtClean="0"/>
              <a:t>	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22325" y="4384675"/>
            <a:ext cx="374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09600" y="5562600"/>
            <a:ext cx="7499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en-US" sz="2000"/>
          </a:p>
        </p:txBody>
      </p:sp>
      <p:sp>
        <p:nvSpPr>
          <p:cNvPr id="3072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00291-AB2A-4DD5-9CCC-3596F87F1C9F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L:\A&amp;P 243 presentations\Digestvie System\Pi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13938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Organ? 40X</a:t>
            </a:r>
          </a:p>
        </p:txBody>
      </p:sp>
      <p:sp>
        <p:nvSpPr>
          <p:cNvPr id="4100" name="AutoShape 5"/>
          <p:cNvSpPr>
            <a:spLocks noChangeArrowheads="1"/>
          </p:cNvSpPr>
          <p:nvPr/>
        </p:nvSpPr>
        <p:spPr bwMode="auto">
          <a:xfrm>
            <a:off x="3733800" y="16764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AutoShape 6"/>
          <p:cNvSpPr>
            <a:spLocks noChangeArrowheads="1"/>
          </p:cNvSpPr>
          <p:nvPr/>
        </p:nvSpPr>
        <p:spPr bwMode="auto">
          <a:xfrm>
            <a:off x="4953000" y="19812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AutoShape 7"/>
          <p:cNvSpPr>
            <a:spLocks noChangeArrowheads="1"/>
          </p:cNvSpPr>
          <p:nvPr/>
        </p:nvSpPr>
        <p:spPr bwMode="auto">
          <a:xfrm>
            <a:off x="5257800" y="23622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AutoShape 8"/>
          <p:cNvSpPr>
            <a:spLocks noChangeArrowheads="1"/>
          </p:cNvSpPr>
          <p:nvPr/>
        </p:nvSpPr>
        <p:spPr bwMode="auto">
          <a:xfrm>
            <a:off x="4953000" y="28194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AutoShape 9"/>
          <p:cNvSpPr>
            <a:spLocks/>
          </p:cNvSpPr>
          <p:nvPr/>
        </p:nvSpPr>
        <p:spPr bwMode="auto">
          <a:xfrm>
            <a:off x="2438400" y="2971800"/>
            <a:ext cx="152400" cy="2286000"/>
          </a:xfrm>
          <a:prstGeom prst="leftBrace">
            <a:avLst>
              <a:gd name="adj1" fmla="val 125000"/>
              <a:gd name="adj2" fmla="val 50000"/>
            </a:avLst>
          </a:prstGeom>
          <a:solidFill>
            <a:srgbClr val="00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AutoShape 10"/>
          <p:cNvSpPr>
            <a:spLocks/>
          </p:cNvSpPr>
          <p:nvPr/>
        </p:nvSpPr>
        <p:spPr bwMode="auto">
          <a:xfrm>
            <a:off x="4419600" y="5303838"/>
            <a:ext cx="152400" cy="1554162"/>
          </a:xfrm>
          <a:prstGeom prst="leftBrace">
            <a:avLst>
              <a:gd name="adj1" fmla="val 84983"/>
              <a:gd name="adj2" fmla="val 50000"/>
            </a:avLst>
          </a:prstGeom>
          <a:solidFill>
            <a:srgbClr val="00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AutoShape 11"/>
          <p:cNvSpPr>
            <a:spLocks/>
          </p:cNvSpPr>
          <p:nvPr/>
        </p:nvSpPr>
        <p:spPr bwMode="auto">
          <a:xfrm>
            <a:off x="7086600" y="762000"/>
            <a:ext cx="152400" cy="1828800"/>
          </a:xfrm>
          <a:prstGeom prst="leftBrace">
            <a:avLst>
              <a:gd name="adj1" fmla="val 100000"/>
              <a:gd name="adj2" fmla="val 50000"/>
            </a:avLst>
          </a:prstGeom>
          <a:solidFill>
            <a:srgbClr val="00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Text Box 13"/>
          <p:cNvSpPr txBox="1">
            <a:spLocks noChangeArrowheads="1"/>
          </p:cNvSpPr>
          <p:nvPr/>
        </p:nvSpPr>
        <p:spPr bwMode="auto">
          <a:xfrm>
            <a:off x="4398963" y="1611313"/>
            <a:ext cx="282575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4108" name="Text Box 14"/>
          <p:cNvSpPr txBox="1">
            <a:spLocks noChangeArrowheads="1"/>
          </p:cNvSpPr>
          <p:nvPr/>
        </p:nvSpPr>
        <p:spPr bwMode="auto">
          <a:xfrm>
            <a:off x="5638800" y="1828800"/>
            <a:ext cx="282575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2</a:t>
            </a:r>
          </a:p>
        </p:txBody>
      </p:sp>
      <p:sp>
        <p:nvSpPr>
          <p:cNvPr id="4109" name="Text Box 15"/>
          <p:cNvSpPr txBox="1">
            <a:spLocks noChangeArrowheads="1"/>
          </p:cNvSpPr>
          <p:nvPr/>
        </p:nvSpPr>
        <p:spPr bwMode="auto">
          <a:xfrm>
            <a:off x="5943600" y="2286000"/>
            <a:ext cx="282575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4</a:t>
            </a:r>
          </a:p>
        </p:txBody>
      </p:sp>
      <p:sp>
        <p:nvSpPr>
          <p:cNvPr id="4110" name="Text Box 16"/>
          <p:cNvSpPr txBox="1">
            <a:spLocks noChangeArrowheads="1"/>
          </p:cNvSpPr>
          <p:nvPr/>
        </p:nvSpPr>
        <p:spPr bwMode="auto">
          <a:xfrm>
            <a:off x="5638800" y="2743200"/>
            <a:ext cx="282575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5</a:t>
            </a:r>
          </a:p>
        </p:txBody>
      </p:sp>
      <p:sp>
        <p:nvSpPr>
          <p:cNvPr id="4111" name="Text Box 17"/>
          <p:cNvSpPr txBox="1">
            <a:spLocks noChangeArrowheads="1"/>
          </p:cNvSpPr>
          <p:nvPr/>
        </p:nvSpPr>
        <p:spPr bwMode="auto">
          <a:xfrm>
            <a:off x="2057400" y="3962400"/>
            <a:ext cx="282575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6</a:t>
            </a:r>
          </a:p>
        </p:txBody>
      </p:sp>
      <p:sp>
        <p:nvSpPr>
          <p:cNvPr id="4112" name="Text Box 18"/>
          <p:cNvSpPr txBox="1">
            <a:spLocks noChangeArrowheads="1"/>
          </p:cNvSpPr>
          <p:nvPr/>
        </p:nvSpPr>
        <p:spPr bwMode="auto">
          <a:xfrm>
            <a:off x="4114800" y="5943600"/>
            <a:ext cx="282575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7</a:t>
            </a:r>
          </a:p>
        </p:txBody>
      </p:sp>
      <p:sp>
        <p:nvSpPr>
          <p:cNvPr id="4113" name="Text Box 19"/>
          <p:cNvSpPr txBox="1">
            <a:spLocks noChangeArrowheads="1"/>
          </p:cNvSpPr>
          <p:nvPr/>
        </p:nvSpPr>
        <p:spPr bwMode="auto">
          <a:xfrm>
            <a:off x="6705600" y="1524000"/>
            <a:ext cx="282575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3</a:t>
            </a:r>
          </a:p>
        </p:txBody>
      </p:sp>
      <p:sp>
        <p:nvSpPr>
          <p:cNvPr id="4114" name="Slide Number Placeholder 1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7934EB-4660-46EC-92D1-51BAC15E2826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85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 Slides 26-28  Small Intestine - Duodenum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772400" cy="2514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000" b="1" smtClean="0"/>
              <a:t>Slide # 27							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000" b="1" smtClean="0"/>
              <a:t>Villus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000" b="1" smtClean="0"/>
              <a:t>Lamina Propria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000" b="1" smtClean="0"/>
              <a:t>Muscularis Mucosae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000" b="1" smtClean="0"/>
              <a:t>Brunner’s gland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000" b="1" smtClean="0"/>
              <a:t>Submucosa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000" b="1" smtClean="0"/>
              <a:t>Crypt of Lieberkuhn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endParaRPr lang="en-US" sz="2000" b="1" smtClean="0"/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000" b="1" smtClean="0"/>
              <a:t>	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22325" y="4384675"/>
            <a:ext cx="374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09600" y="5562600"/>
            <a:ext cx="7499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en-US" sz="2000"/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685800" y="3429000"/>
            <a:ext cx="5562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en-US" sz="2000" b="1"/>
          </a:p>
          <a:p>
            <a:pPr marL="457200" indent="-457200"/>
            <a:r>
              <a:rPr lang="en-US" sz="2000" b="1"/>
              <a:t>Slide # 28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/>
              <a:t>Villus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/>
              <a:t>Lamina Propria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/>
              <a:t>Goblet cells with mucous drop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/>
              <a:t>Crypt of Lieberkuhn 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/>
              <a:t>Muscularis Mucosae	</a:t>
            </a:r>
          </a:p>
        </p:txBody>
      </p:sp>
      <p:sp>
        <p:nvSpPr>
          <p:cNvPr id="3175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DEC436-7DD0-437A-86AF-A14315E168F1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Pic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16224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 Organ?  100X</a:t>
            </a:r>
          </a:p>
        </p:txBody>
      </p:sp>
      <p:sp>
        <p:nvSpPr>
          <p:cNvPr id="32772" name="AutoShape 5"/>
          <p:cNvSpPr>
            <a:spLocks noChangeArrowheads="1"/>
          </p:cNvSpPr>
          <p:nvPr/>
        </p:nvSpPr>
        <p:spPr bwMode="auto">
          <a:xfrm>
            <a:off x="5562600" y="19812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AutoShape 6"/>
          <p:cNvSpPr>
            <a:spLocks noChangeArrowheads="1"/>
          </p:cNvSpPr>
          <p:nvPr/>
        </p:nvSpPr>
        <p:spPr bwMode="auto">
          <a:xfrm>
            <a:off x="3048000" y="21336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AutoShape 7"/>
          <p:cNvSpPr>
            <a:spLocks noChangeArrowheads="1"/>
          </p:cNvSpPr>
          <p:nvPr/>
        </p:nvSpPr>
        <p:spPr bwMode="auto">
          <a:xfrm>
            <a:off x="6553200" y="59436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AutoShape 8"/>
          <p:cNvSpPr>
            <a:spLocks noChangeArrowheads="1"/>
          </p:cNvSpPr>
          <p:nvPr/>
        </p:nvSpPr>
        <p:spPr bwMode="auto">
          <a:xfrm rot="-5479136">
            <a:off x="8104982" y="1496218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AutoShape 9"/>
          <p:cNvSpPr>
            <a:spLocks noChangeArrowheads="1"/>
          </p:cNvSpPr>
          <p:nvPr/>
        </p:nvSpPr>
        <p:spPr bwMode="auto">
          <a:xfrm>
            <a:off x="1981200" y="30480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AutoShape 10"/>
          <p:cNvSpPr>
            <a:spLocks noChangeArrowheads="1"/>
          </p:cNvSpPr>
          <p:nvPr/>
        </p:nvSpPr>
        <p:spPr bwMode="auto">
          <a:xfrm>
            <a:off x="457200" y="33528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Text Box 11"/>
          <p:cNvSpPr txBox="1">
            <a:spLocks noChangeArrowheads="1"/>
          </p:cNvSpPr>
          <p:nvPr/>
        </p:nvSpPr>
        <p:spPr bwMode="auto">
          <a:xfrm>
            <a:off x="8153400" y="8382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</a:t>
            </a:r>
          </a:p>
        </p:txBody>
      </p:sp>
      <p:sp>
        <p:nvSpPr>
          <p:cNvPr id="32779" name="Text Box 12"/>
          <p:cNvSpPr txBox="1">
            <a:spLocks noChangeArrowheads="1"/>
          </p:cNvSpPr>
          <p:nvPr/>
        </p:nvSpPr>
        <p:spPr bwMode="auto">
          <a:xfrm>
            <a:off x="2590800" y="28956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6</a:t>
            </a:r>
          </a:p>
        </p:txBody>
      </p:sp>
      <p:sp>
        <p:nvSpPr>
          <p:cNvPr id="32780" name="Text Box 13"/>
          <p:cNvSpPr txBox="1">
            <a:spLocks noChangeArrowheads="1"/>
          </p:cNvSpPr>
          <p:nvPr/>
        </p:nvSpPr>
        <p:spPr bwMode="auto">
          <a:xfrm>
            <a:off x="3657600" y="20574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4</a:t>
            </a:r>
          </a:p>
        </p:txBody>
      </p:sp>
      <p:sp>
        <p:nvSpPr>
          <p:cNvPr id="32781" name="Text Box 14"/>
          <p:cNvSpPr txBox="1">
            <a:spLocks noChangeArrowheads="1"/>
          </p:cNvSpPr>
          <p:nvPr/>
        </p:nvSpPr>
        <p:spPr bwMode="auto">
          <a:xfrm>
            <a:off x="6172200" y="19050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2</a:t>
            </a:r>
          </a:p>
        </p:txBody>
      </p:sp>
      <p:sp>
        <p:nvSpPr>
          <p:cNvPr id="32782" name="Text Box 15"/>
          <p:cNvSpPr txBox="1">
            <a:spLocks noChangeArrowheads="1"/>
          </p:cNvSpPr>
          <p:nvPr/>
        </p:nvSpPr>
        <p:spPr bwMode="auto">
          <a:xfrm>
            <a:off x="1143000" y="32766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5</a:t>
            </a:r>
          </a:p>
        </p:txBody>
      </p:sp>
      <p:sp>
        <p:nvSpPr>
          <p:cNvPr id="32783" name="Text Box 16"/>
          <p:cNvSpPr txBox="1">
            <a:spLocks noChangeArrowheads="1"/>
          </p:cNvSpPr>
          <p:nvPr/>
        </p:nvSpPr>
        <p:spPr bwMode="auto">
          <a:xfrm>
            <a:off x="7162800" y="58674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3</a:t>
            </a:r>
          </a:p>
        </p:txBody>
      </p:sp>
      <p:sp>
        <p:nvSpPr>
          <p:cNvPr id="32784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8B9949-63DC-4811-A619-DE15FABC6600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ic5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16224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 Organ?  400X</a:t>
            </a: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7772400" y="23622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6400800" y="36576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7010400" y="35052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8382000" y="22098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</a:t>
            </a:r>
          </a:p>
        </p:txBody>
      </p:sp>
      <p:sp>
        <p:nvSpPr>
          <p:cNvPr id="33800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6C36A1-8C61-4D7A-8CF7-810D511B1E14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 Slides 31-32  Small Intestine - Ileum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772400" cy="28194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000" b="1" smtClean="0"/>
              <a:t>Slide # 31							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000" b="1" smtClean="0"/>
              <a:t>Villus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000" b="1" smtClean="0"/>
              <a:t>Peyer’s Patch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000" b="1" smtClean="0"/>
              <a:t>Muscularis Mucosae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000" b="1" smtClean="0"/>
              <a:t>Submucosa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000" b="1" smtClean="0"/>
              <a:t>Longitudinal smooth muscle layer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000" b="1" smtClean="0"/>
              <a:t>Circular smooth muscle layer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000" b="1" smtClean="0"/>
              <a:t>	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22325" y="4384675"/>
            <a:ext cx="374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09600" y="5562600"/>
            <a:ext cx="7499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en-US" sz="200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33400" y="3962400"/>
            <a:ext cx="68738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1"/>
              <a:t>Slide # 32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/>
              <a:t>Muscularis Mucosae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/>
              <a:t>Peyer’s Patch</a:t>
            </a:r>
          </a:p>
          <a:p>
            <a:pPr marL="457200" indent="-457200"/>
            <a:endParaRPr lang="en-US" sz="2000" b="1"/>
          </a:p>
        </p:txBody>
      </p:sp>
      <p:sp>
        <p:nvSpPr>
          <p:cNvPr id="3482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73B499-BA16-45BF-8CD2-61FA7A959D6F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ol02h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-42863"/>
            <a:ext cx="96774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-304800" y="228600"/>
            <a:ext cx="15081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 Organ?  40X</a:t>
            </a: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4038600" y="26670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5791200" y="39624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5334000" y="32004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6477000" y="42672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4343400" y="21336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7010400" y="41910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4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6400800" y="38862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5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5943600" y="31242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3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4648200" y="25908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5029200" y="20574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</a:t>
            </a:r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>
            <a:off x="4724400" y="48006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5334000" y="47244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6</a:t>
            </a:r>
          </a:p>
        </p:txBody>
      </p:sp>
      <p:sp>
        <p:nvSpPr>
          <p:cNvPr id="35856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E21D1B-FE25-4293-A15C-F2774A58F9AB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ic6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16224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 Organ?  100X</a:t>
            </a: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5334000" y="36576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6553200" y="38100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6248400" y="46482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7391400" y="58674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auto">
          <a:xfrm>
            <a:off x="7086600" y="6858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5943600" y="35814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7620000" y="6096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7162800" y="37338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3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858000" y="45720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5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8001000" y="57912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4</a:t>
            </a:r>
          </a:p>
        </p:txBody>
      </p:sp>
      <p:sp>
        <p:nvSpPr>
          <p:cNvPr id="36878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0A4447-5D9C-42FF-BE34-4B4D929EBDC2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ol10h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5400"/>
            <a:ext cx="94488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304800"/>
            <a:ext cx="16224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 Organ?  400X</a:t>
            </a:r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6400800" y="36576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4953000" y="39624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3810000" y="50292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 rot="-5335602">
            <a:off x="2161382" y="1496218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Text Box 9"/>
          <p:cNvSpPr txBox="1">
            <a:spLocks noChangeArrowheads="1"/>
          </p:cNvSpPr>
          <p:nvPr/>
        </p:nvSpPr>
        <p:spPr bwMode="auto">
          <a:xfrm>
            <a:off x="2286000" y="8382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</a:t>
            </a:r>
          </a:p>
        </p:txBody>
      </p:sp>
      <p:sp>
        <p:nvSpPr>
          <p:cNvPr id="37897" name="Text Box 10"/>
          <p:cNvSpPr txBox="1">
            <a:spLocks noChangeArrowheads="1"/>
          </p:cNvSpPr>
          <p:nvPr/>
        </p:nvSpPr>
        <p:spPr bwMode="auto">
          <a:xfrm>
            <a:off x="4419600" y="49530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4</a:t>
            </a:r>
          </a:p>
        </p:txBody>
      </p:sp>
      <p:sp>
        <p:nvSpPr>
          <p:cNvPr id="37898" name="Text Box 11"/>
          <p:cNvSpPr txBox="1">
            <a:spLocks noChangeArrowheads="1"/>
          </p:cNvSpPr>
          <p:nvPr/>
        </p:nvSpPr>
        <p:spPr bwMode="auto">
          <a:xfrm>
            <a:off x="5562600" y="38862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</a:t>
            </a:r>
          </a:p>
        </p:txBody>
      </p:sp>
      <p:sp>
        <p:nvSpPr>
          <p:cNvPr id="37899" name="Text Box 12"/>
          <p:cNvSpPr txBox="1">
            <a:spLocks noChangeArrowheads="1"/>
          </p:cNvSpPr>
          <p:nvPr/>
        </p:nvSpPr>
        <p:spPr bwMode="auto">
          <a:xfrm>
            <a:off x="7010400" y="35052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3</a:t>
            </a:r>
          </a:p>
        </p:txBody>
      </p:sp>
      <p:sp>
        <p:nvSpPr>
          <p:cNvPr id="37900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369329-40CE-4EB9-AF2D-B435816C50C7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85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 Slides 34-36  Large Intestine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772400" cy="2514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000" b="1" smtClean="0"/>
              <a:t>Slide # 34							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000" b="1" smtClean="0"/>
              <a:t>Intestinal Mucosa with intestinal pits or gland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000" b="1" smtClean="0"/>
              <a:t>Muscularis Mucosae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000" b="1" smtClean="0"/>
              <a:t>Submucosa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000" b="1" smtClean="0"/>
              <a:t>Longitudinal smooth muscle layer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000" b="1" smtClean="0"/>
              <a:t>Circular smooth muscle layer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000" b="1" smtClean="0"/>
              <a:t>Lymph node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endParaRPr lang="en-US" sz="2000" b="1" smtClean="0"/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000" b="1" smtClean="0"/>
              <a:t>	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822325" y="4384675"/>
            <a:ext cx="374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09600" y="5562600"/>
            <a:ext cx="7499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en-US" sz="2000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85800" y="3581400"/>
            <a:ext cx="7848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1"/>
              <a:t>Slide # 35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/>
              <a:t>Intestinal pit or gland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/>
              <a:t>Muscularis Mucosae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/>
              <a:t>Submucosa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Longitudinal smooth muscle layer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Circular smooth muscle layer</a:t>
            </a:r>
          </a:p>
          <a:p>
            <a:pPr marL="914400" lvl="1" indent="-457200"/>
            <a:r>
              <a:rPr lang="en-US" sz="2000" b="1"/>
              <a:t>	</a:t>
            </a:r>
          </a:p>
        </p:txBody>
      </p:sp>
      <p:sp>
        <p:nvSpPr>
          <p:cNvPr id="3891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1906C6-98CC-4CB1-A046-34D792F64C19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85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 Slides 34-36  Large Intestine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772400" cy="2514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000" b="1" smtClean="0"/>
              <a:t>Slide # 36							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000" b="1" smtClean="0"/>
              <a:t>Intestinal pits with goblet cells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000" b="1" smtClean="0"/>
              <a:t>Lamina Propria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000" b="1" smtClean="0"/>
              <a:t>Muscularis Mucosae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000" b="1" smtClean="0"/>
              <a:t>Lumen of an intestinal pit or gland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endParaRPr lang="en-US" sz="2000" b="1" smtClean="0"/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000" b="1" smtClean="0"/>
              <a:t>	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822325" y="4384675"/>
            <a:ext cx="374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09600" y="5562600"/>
            <a:ext cx="7499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en-US" sz="2000"/>
          </a:p>
        </p:txBody>
      </p:sp>
      <p:sp>
        <p:nvSpPr>
          <p:cNvPr id="3994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93D113-C58D-4FCB-B0EC-A5DA3CE8C267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icR-A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24987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 Organ or organs?  40X</a:t>
            </a: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 rot="5147168">
            <a:off x="4523582" y="2563018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724400" y="29718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</a:t>
            </a:r>
          </a:p>
        </p:txBody>
      </p:sp>
      <p:sp>
        <p:nvSpPr>
          <p:cNvPr id="4096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6EFBA8-041C-43D7-B826-219E72593AF0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7638" y="249238"/>
            <a:ext cx="13620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Organ? 100X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 flipV="1">
            <a:off x="4876800" y="18288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400800" y="27432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6400800" y="37338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477000" y="49530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6096000" y="62484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5618163" y="1738313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</a:t>
            </a:r>
          </a:p>
        </p:txBody>
      </p:sp>
      <p:sp>
        <p:nvSpPr>
          <p:cNvPr id="5130" name="Text Box 12"/>
          <p:cNvSpPr txBox="1">
            <a:spLocks noChangeArrowheads="1"/>
          </p:cNvSpPr>
          <p:nvPr/>
        </p:nvSpPr>
        <p:spPr bwMode="auto">
          <a:xfrm>
            <a:off x="7096125" y="26670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</a:t>
            </a:r>
          </a:p>
        </p:txBody>
      </p:sp>
      <p:sp>
        <p:nvSpPr>
          <p:cNvPr id="5131" name="Text Box 13"/>
          <p:cNvSpPr txBox="1">
            <a:spLocks noChangeArrowheads="1"/>
          </p:cNvSpPr>
          <p:nvPr/>
        </p:nvSpPr>
        <p:spPr bwMode="auto">
          <a:xfrm>
            <a:off x="7086600" y="36576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3</a:t>
            </a:r>
          </a:p>
        </p:txBody>
      </p:sp>
      <p:sp>
        <p:nvSpPr>
          <p:cNvPr id="5132" name="Text Box 14"/>
          <p:cNvSpPr txBox="1">
            <a:spLocks noChangeArrowheads="1"/>
          </p:cNvSpPr>
          <p:nvPr/>
        </p:nvSpPr>
        <p:spPr bwMode="auto">
          <a:xfrm>
            <a:off x="7162800" y="4876800"/>
            <a:ext cx="3048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4</a:t>
            </a:r>
          </a:p>
        </p:txBody>
      </p:sp>
      <p:sp>
        <p:nvSpPr>
          <p:cNvPr id="5133" name="Text Box 15"/>
          <p:cNvSpPr txBox="1">
            <a:spLocks noChangeArrowheads="1"/>
          </p:cNvSpPr>
          <p:nvPr/>
        </p:nvSpPr>
        <p:spPr bwMode="auto">
          <a:xfrm>
            <a:off x="6781800" y="60960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5</a:t>
            </a:r>
          </a:p>
        </p:txBody>
      </p:sp>
      <p:sp>
        <p:nvSpPr>
          <p:cNvPr id="5134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3B8821-479F-4FCF-AB8D-14B48AEB92C6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icR-AJ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81000" y="304800"/>
            <a:ext cx="26130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 Organ or organs?  100X</a:t>
            </a:r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 rot="5320644">
            <a:off x="5437982" y="2105818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7391400" y="15240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1981200" y="28956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2819400" y="18288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2590800" y="28194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4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8001000" y="14478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3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5562600" y="25146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3429000" y="17526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</a:t>
            </a:r>
          </a:p>
        </p:txBody>
      </p:sp>
      <p:sp>
        <p:nvSpPr>
          <p:cNvPr id="41996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A79B4C-6742-4E48-AF88-7D95247CBA8E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PicR-A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26130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 Organ or organs?  400X</a:t>
            </a: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7391400" y="28194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4267200" y="8382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4876800" y="7620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1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8001000" y="27432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</a:t>
            </a:r>
          </a:p>
        </p:txBody>
      </p:sp>
      <p:sp>
        <p:nvSpPr>
          <p:cNvPr id="4301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9156EE-6CE5-489B-BC8F-FB767105EDE4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85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 Slides 39-41 Ano-rectal junction 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772400" cy="1066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000" b="1" smtClean="0"/>
              <a:t>Slide # 39							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000" b="1" smtClean="0"/>
              <a:t>Junction of the Rectum and Anus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000" b="1" smtClean="0"/>
              <a:t>	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822325" y="4384675"/>
            <a:ext cx="374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609600" y="5562600"/>
            <a:ext cx="7499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en-US" sz="2000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838200" y="1905000"/>
            <a:ext cx="6934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1"/>
              <a:t>Slide # 40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/>
              <a:t>Junction of the Rectum and Anus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/>
              <a:t>Simple Columnar cells of the Rectum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/>
              <a:t>Nonkeratinized stratified squamous of the Anus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/>
              <a:t>Intestinal pit or gland </a:t>
            </a:r>
          </a:p>
          <a:p>
            <a:pPr marL="914400" lvl="1" indent="-457200"/>
            <a:r>
              <a:rPr lang="en-US" sz="2000" b="1"/>
              <a:t>	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838200" y="3810000"/>
            <a:ext cx="6629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1"/>
              <a:t>Slide # 41</a:t>
            </a:r>
          </a:p>
          <a:p>
            <a:pPr marL="457200" indent="-457200">
              <a:buFontTx/>
              <a:buAutoNum type="arabicPeriod"/>
            </a:pPr>
            <a:r>
              <a:rPr lang="en-US" sz="2000" b="1"/>
              <a:t> Simple Columnar cells of the Rectum</a:t>
            </a:r>
          </a:p>
          <a:p>
            <a:pPr marL="457200" indent="-457200">
              <a:buFontTx/>
              <a:buAutoNum type="arabicPeriod"/>
            </a:pPr>
            <a:r>
              <a:rPr lang="en-US" sz="2000" b="1"/>
              <a:t>Nonkeratinized stratified squamous of the Anus</a:t>
            </a:r>
          </a:p>
        </p:txBody>
      </p:sp>
      <p:sp>
        <p:nvSpPr>
          <p:cNvPr id="44040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39623E-E6E7-40A3-9F5F-47E1482836DA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31763" y="41275"/>
            <a:ext cx="16033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Organ </a:t>
            </a:r>
            <a:r>
              <a:rPr lang="en-US" b="1"/>
              <a:t>?</a:t>
            </a:r>
            <a:r>
              <a:rPr lang="en-US" sz="1800" b="1"/>
              <a:t> 100X</a:t>
            </a:r>
          </a:p>
        </p:txBody>
      </p:sp>
      <p:sp>
        <p:nvSpPr>
          <p:cNvPr id="6148" name="AutoShape 4"/>
          <p:cNvSpPr>
            <a:spLocks/>
          </p:cNvSpPr>
          <p:nvPr/>
        </p:nvSpPr>
        <p:spPr bwMode="auto">
          <a:xfrm>
            <a:off x="3886200" y="2514600"/>
            <a:ext cx="152400" cy="2286000"/>
          </a:xfrm>
          <a:prstGeom prst="leftBrace">
            <a:avLst>
              <a:gd name="adj1" fmla="val 125000"/>
              <a:gd name="adj2" fmla="val 50000"/>
            </a:avLst>
          </a:prstGeom>
          <a:solidFill>
            <a:srgbClr val="00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AutoShape 5"/>
          <p:cNvSpPr>
            <a:spLocks/>
          </p:cNvSpPr>
          <p:nvPr/>
        </p:nvSpPr>
        <p:spPr bwMode="auto">
          <a:xfrm>
            <a:off x="5334000" y="533400"/>
            <a:ext cx="152400" cy="2286000"/>
          </a:xfrm>
          <a:prstGeom prst="leftBrace">
            <a:avLst>
              <a:gd name="adj1" fmla="val 125000"/>
              <a:gd name="adj2" fmla="val 50000"/>
            </a:avLst>
          </a:prstGeom>
          <a:solidFill>
            <a:srgbClr val="00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/>
          </p:cNvSpPr>
          <p:nvPr/>
        </p:nvSpPr>
        <p:spPr bwMode="auto">
          <a:xfrm>
            <a:off x="2743200" y="4191000"/>
            <a:ext cx="152400" cy="2286000"/>
          </a:xfrm>
          <a:prstGeom prst="leftBrace">
            <a:avLst>
              <a:gd name="adj1" fmla="val 125000"/>
              <a:gd name="adj2" fmla="val 50000"/>
            </a:avLst>
          </a:prstGeom>
          <a:solidFill>
            <a:srgbClr val="00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953000" y="15240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362200" y="51816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3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505200" y="35052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</a:t>
            </a:r>
          </a:p>
        </p:txBody>
      </p:sp>
      <p:sp>
        <p:nvSpPr>
          <p:cNvPr id="6154" name="AutoShape 10"/>
          <p:cNvSpPr>
            <a:spLocks/>
          </p:cNvSpPr>
          <p:nvPr/>
        </p:nvSpPr>
        <p:spPr bwMode="auto">
          <a:xfrm>
            <a:off x="2057400" y="685800"/>
            <a:ext cx="152400" cy="3930650"/>
          </a:xfrm>
          <a:prstGeom prst="leftBrace">
            <a:avLst>
              <a:gd name="adj1" fmla="val 214931"/>
              <a:gd name="adj2" fmla="val 50000"/>
            </a:avLst>
          </a:prstGeom>
          <a:solidFill>
            <a:srgbClr val="00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600200" y="25146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4</a:t>
            </a:r>
          </a:p>
        </p:txBody>
      </p:sp>
      <p:sp>
        <p:nvSpPr>
          <p:cNvPr id="6156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D48E3E-C5FF-46A6-9736-30E8848EB7F5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:\A&amp;P 243 presentations\Digestvie System\Pic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AutoShape 3"/>
          <p:cNvSpPr>
            <a:spLocks noChangeArrowheads="1"/>
          </p:cNvSpPr>
          <p:nvPr/>
        </p:nvSpPr>
        <p:spPr bwMode="auto">
          <a:xfrm flipV="1">
            <a:off x="4876800" y="18288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 flipV="1">
            <a:off x="6477000" y="29718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 flipV="1">
            <a:off x="6858000" y="38862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 flipV="1">
            <a:off x="7239000" y="48006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562600" y="17526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7162800" y="28956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7543800" y="38100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3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7924800" y="47244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4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04800" y="377825"/>
            <a:ext cx="15081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Organ? 400X</a:t>
            </a:r>
          </a:p>
        </p:txBody>
      </p:sp>
      <p:sp>
        <p:nvSpPr>
          <p:cNvPr id="7180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A1CD70-EA77-46A6-A007-EA6B67955E24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Tissue from Esophagus slides 3-6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772400" cy="3200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b="1" smtClean="0"/>
              <a:t>Slide # 3							</a:t>
            </a:r>
          </a:p>
          <a:p>
            <a:pPr marL="990600" lvl="1" indent="-533400">
              <a:buFontTx/>
              <a:buAutoNum type="arabicPeriod"/>
            </a:pPr>
            <a:r>
              <a:rPr lang="en-US" sz="2000" b="1" smtClean="0"/>
              <a:t>Nonkeratinized Stratified Squamous</a:t>
            </a:r>
          </a:p>
          <a:p>
            <a:pPr marL="990600" lvl="1" indent="-533400">
              <a:buFontTx/>
              <a:buAutoNum type="arabicPeriod"/>
            </a:pPr>
            <a:r>
              <a:rPr lang="en-US" sz="2000" b="1" smtClean="0"/>
              <a:t>Lamina Propria</a:t>
            </a:r>
          </a:p>
          <a:p>
            <a:pPr marL="990600" lvl="1" indent="-533400">
              <a:buFontTx/>
              <a:buAutoNum type="arabicPeriod"/>
            </a:pPr>
            <a:r>
              <a:rPr lang="en-US" sz="2000" b="1" smtClean="0"/>
              <a:t>General layer called the Mucosa</a:t>
            </a:r>
          </a:p>
          <a:p>
            <a:pPr marL="990600" lvl="1" indent="-533400">
              <a:buFontTx/>
              <a:buAutoNum type="arabicPeriod"/>
            </a:pPr>
            <a:r>
              <a:rPr lang="en-US" sz="2000" b="1" smtClean="0"/>
              <a:t>Muscularis Mucosae</a:t>
            </a:r>
          </a:p>
          <a:p>
            <a:pPr marL="990600" lvl="1" indent="-533400">
              <a:buFontTx/>
              <a:buAutoNum type="arabicPeriod"/>
            </a:pPr>
            <a:r>
              <a:rPr lang="en-US" sz="2000" b="1" smtClean="0"/>
              <a:t>Submucosal Mucous Gland</a:t>
            </a:r>
          </a:p>
          <a:p>
            <a:pPr marL="990600" lvl="1" indent="-533400">
              <a:buFontTx/>
              <a:buAutoNum type="arabicPeriod"/>
            </a:pPr>
            <a:r>
              <a:rPr lang="en-US" sz="2000" b="1" smtClean="0"/>
              <a:t>Submucosa</a:t>
            </a:r>
          </a:p>
          <a:p>
            <a:pPr marL="990600" lvl="1" indent="-533400">
              <a:buFontTx/>
              <a:buAutoNum type="arabicPeriod"/>
            </a:pPr>
            <a:r>
              <a:rPr lang="en-US" sz="2000" b="1" smtClean="0"/>
              <a:t>Circular smooth muscle layer	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22325" y="4384675"/>
            <a:ext cx="374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85800" y="4114800"/>
            <a:ext cx="757078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b="1"/>
              <a:t>Slide # 4							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Nonkeratinized Stratified Squamous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Lamina Propria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Muscularis Mucosae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Submucosal Mucous Gland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000" b="1"/>
              <a:t>Submucosa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endParaRPr lang="en-US" sz="2000" b="1"/>
          </a:p>
          <a:p>
            <a:pPr marL="457200" indent="-457200"/>
            <a:endParaRPr lang="en-US"/>
          </a:p>
        </p:txBody>
      </p:sp>
      <p:sp>
        <p:nvSpPr>
          <p:cNvPr id="819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FEF0D1-A3E9-4622-A7D3-608F9B35D4D9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Tissue from Esophagus slides 3-6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772400" cy="27432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 b="1" smtClean="0"/>
              <a:t>Slide # 5							</a:t>
            </a:r>
          </a:p>
          <a:p>
            <a:pPr marL="990600" lvl="1" indent="-533400">
              <a:buFontTx/>
              <a:buAutoNum type="arabicPeriod"/>
            </a:pPr>
            <a:r>
              <a:rPr lang="en-US" sz="2400" b="1" smtClean="0"/>
              <a:t>Circular smooth muscle layer</a:t>
            </a:r>
          </a:p>
          <a:p>
            <a:pPr marL="990600" lvl="1" indent="-533400">
              <a:buFontTx/>
              <a:buAutoNum type="arabicPeriod"/>
            </a:pPr>
            <a:r>
              <a:rPr lang="en-US" sz="2400" b="1" smtClean="0"/>
              <a:t>Longitudinal smooth muscle layer</a:t>
            </a:r>
          </a:p>
          <a:p>
            <a:pPr marL="990600" lvl="1" indent="-533400">
              <a:buFontTx/>
              <a:buAutoNum type="arabicPeriod"/>
            </a:pPr>
            <a:r>
              <a:rPr lang="en-US" sz="2400" b="1" smtClean="0"/>
              <a:t>Adventitia</a:t>
            </a:r>
          </a:p>
          <a:p>
            <a:pPr marL="990600" lvl="1" indent="-533400">
              <a:buFontTx/>
              <a:buAutoNum type="arabicPeriod"/>
            </a:pPr>
            <a:r>
              <a:rPr lang="en-US" sz="2400" b="1" smtClean="0"/>
              <a:t>Mucularis Externa	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22325" y="4384675"/>
            <a:ext cx="374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85800" y="3657600"/>
            <a:ext cx="749935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b="1"/>
              <a:t>Slide # 6							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b="1"/>
              <a:t>Nonkeratinized Stratified Squamous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b="1"/>
              <a:t>Lamina Propria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b="1"/>
              <a:t>Muscularis Mucosae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b="1"/>
              <a:t>Submucosal Mucous Gland</a:t>
            </a:r>
          </a:p>
          <a:p>
            <a:pPr marL="457200" indent="-457200"/>
            <a:endParaRPr lang="en-US"/>
          </a:p>
        </p:txBody>
      </p:sp>
      <p:sp>
        <p:nvSpPr>
          <p:cNvPr id="922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CE6AEB-A91B-4247-9A07-5A8C0BD7F6FE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L:\A&amp;P 243 presentations\Digestvie System\Pic1-2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AutoShape 4"/>
          <p:cNvSpPr>
            <a:spLocks noChangeArrowheads="1"/>
          </p:cNvSpPr>
          <p:nvPr/>
        </p:nvSpPr>
        <p:spPr bwMode="auto">
          <a:xfrm flipV="1">
            <a:off x="2895600" y="29718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10244" name="AutoShape 5"/>
          <p:cNvSpPr>
            <a:spLocks noChangeArrowheads="1"/>
          </p:cNvSpPr>
          <p:nvPr/>
        </p:nvSpPr>
        <p:spPr bwMode="auto">
          <a:xfrm flipV="1">
            <a:off x="5562600" y="31242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10245" name="AutoShape 6"/>
          <p:cNvSpPr>
            <a:spLocks noChangeArrowheads="1"/>
          </p:cNvSpPr>
          <p:nvPr/>
        </p:nvSpPr>
        <p:spPr bwMode="auto">
          <a:xfrm flipV="1">
            <a:off x="6477000" y="43434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10246" name="AutoShape 7"/>
          <p:cNvSpPr>
            <a:spLocks noChangeArrowheads="1"/>
          </p:cNvSpPr>
          <p:nvPr/>
        </p:nvSpPr>
        <p:spPr bwMode="auto">
          <a:xfrm flipV="1">
            <a:off x="3962400" y="45720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10247" name="AutoShape 8"/>
          <p:cNvSpPr>
            <a:spLocks noChangeArrowheads="1"/>
          </p:cNvSpPr>
          <p:nvPr/>
        </p:nvSpPr>
        <p:spPr bwMode="auto">
          <a:xfrm flipV="1">
            <a:off x="1828800" y="49530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2514600" y="48768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4</a:t>
            </a:r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4648200" y="44196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3</a:t>
            </a:r>
          </a:p>
        </p:txBody>
      </p:sp>
      <p:sp>
        <p:nvSpPr>
          <p:cNvPr id="10250" name="Text Box 11"/>
          <p:cNvSpPr txBox="1">
            <a:spLocks noChangeArrowheads="1"/>
          </p:cNvSpPr>
          <p:nvPr/>
        </p:nvSpPr>
        <p:spPr bwMode="auto">
          <a:xfrm>
            <a:off x="6248400" y="30480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</a:t>
            </a:r>
          </a:p>
        </p:txBody>
      </p:sp>
      <p:sp>
        <p:nvSpPr>
          <p:cNvPr id="10251" name="Text Box 12"/>
          <p:cNvSpPr txBox="1">
            <a:spLocks noChangeArrowheads="1"/>
          </p:cNvSpPr>
          <p:nvPr/>
        </p:nvSpPr>
        <p:spPr bwMode="auto">
          <a:xfrm>
            <a:off x="3581400" y="28956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</a:t>
            </a:r>
          </a:p>
        </p:txBody>
      </p:sp>
      <p:sp>
        <p:nvSpPr>
          <p:cNvPr id="10252" name="Text Box 13"/>
          <p:cNvSpPr txBox="1">
            <a:spLocks noChangeArrowheads="1"/>
          </p:cNvSpPr>
          <p:nvPr/>
        </p:nvSpPr>
        <p:spPr bwMode="auto">
          <a:xfrm>
            <a:off x="7162800" y="4267200"/>
            <a:ext cx="2952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</a:t>
            </a:r>
          </a:p>
        </p:txBody>
      </p:sp>
      <p:sp>
        <p:nvSpPr>
          <p:cNvPr id="10253" name="Text Box 14"/>
          <p:cNvSpPr txBox="1">
            <a:spLocks noChangeArrowheads="1"/>
          </p:cNvSpPr>
          <p:nvPr/>
        </p:nvSpPr>
        <p:spPr bwMode="auto">
          <a:xfrm>
            <a:off x="228600" y="152400"/>
            <a:ext cx="23971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Organ or Organs? 100X</a:t>
            </a:r>
          </a:p>
        </p:txBody>
      </p:sp>
      <p:sp>
        <p:nvSpPr>
          <p:cNvPr id="10254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06A5FD-3E5B-428D-942F-F0962AFA4CC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l:\templates\Blank Presentation.pot</Template>
  <TotalTime>726</TotalTime>
  <Words>593</Words>
  <Application>Microsoft PowerPoint</Application>
  <PresentationFormat>On-screen Show (4:3)</PresentationFormat>
  <Paragraphs>367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Blank Presentation</vt:lpstr>
      <vt:lpstr>Bio&amp; 242, Human A&amp;P 2: Unit 1/Lab 2 and 4</vt:lpstr>
      <vt:lpstr>Histology Slides for the GI Tract</vt:lpstr>
      <vt:lpstr>Slide 3</vt:lpstr>
      <vt:lpstr>Slide 4</vt:lpstr>
      <vt:lpstr>Slide 5</vt:lpstr>
      <vt:lpstr>Slide 6</vt:lpstr>
      <vt:lpstr>Tissue from Esophagus slides 3-6</vt:lpstr>
      <vt:lpstr>Tissue from Esophagus slides 3-6</vt:lpstr>
      <vt:lpstr>Slide 9</vt:lpstr>
      <vt:lpstr>Slide 10</vt:lpstr>
      <vt:lpstr>Slides 9-10 Esophageal-Gastric Junction</vt:lpstr>
      <vt:lpstr>Slide 12</vt:lpstr>
      <vt:lpstr>Slide 13</vt:lpstr>
      <vt:lpstr>Slide 14</vt:lpstr>
      <vt:lpstr>Slide 15</vt:lpstr>
      <vt:lpstr>Slides 12-15 Stomach</vt:lpstr>
      <vt:lpstr>Slides 12-15 Stomach</vt:lpstr>
      <vt:lpstr>Slide 18</vt:lpstr>
      <vt:lpstr>Slide 19</vt:lpstr>
      <vt:lpstr>Slide 20</vt:lpstr>
      <vt:lpstr> Slides 18-20 Liver Tissue</vt:lpstr>
      <vt:lpstr>Slide 22</vt:lpstr>
      <vt:lpstr>Slide 23</vt:lpstr>
      <vt:lpstr>Slide 24</vt:lpstr>
      <vt:lpstr> Slides 22-24  Pancreas Tissue</vt:lpstr>
      <vt:lpstr>Slide 26</vt:lpstr>
      <vt:lpstr>Slide 27</vt:lpstr>
      <vt:lpstr>Slide 28</vt:lpstr>
      <vt:lpstr> Slides 26-28  Small Intestine - Duodenum </vt:lpstr>
      <vt:lpstr> Slides 26-28  Small Intestine - Duodenum </vt:lpstr>
      <vt:lpstr>Slide 31</vt:lpstr>
      <vt:lpstr>Slide 32</vt:lpstr>
      <vt:lpstr> Slides 31-32  Small Intestine - Ileum </vt:lpstr>
      <vt:lpstr>Slide 34</vt:lpstr>
      <vt:lpstr>Slide 35</vt:lpstr>
      <vt:lpstr>Slide 36</vt:lpstr>
      <vt:lpstr> Slides 34-36  Large Intestine </vt:lpstr>
      <vt:lpstr> Slides 34-36  Large Intestine </vt:lpstr>
      <vt:lpstr>Slide 39</vt:lpstr>
      <vt:lpstr>Slide 40</vt:lpstr>
      <vt:lpstr>Slide 41</vt:lpstr>
      <vt:lpstr> Slides 39-41 Ano-rectal junction  </vt:lpstr>
    </vt:vector>
  </TitlesOfParts>
  <Company>Spokane Falls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css-stuservtest</dc:creator>
  <cp:lastModifiedBy>GaryB</cp:lastModifiedBy>
  <cp:revision>31</cp:revision>
  <dcterms:created xsi:type="dcterms:W3CDTF">2003-01-14T17:39:34Z</dcterms:created>
  <dcterms:modified xsi:type="dcterms:W3CDTF">2009-01-08T22:20:53Z</dcterms:modified>
</cp:coreProperties>
</file>